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7" r:id="rId10"/>
    <p:sldId id="263" r:id="rId11"/>
    <p:sldId id="266" r:id="rId12"/>
    <p:sldId id="268" r:id="rId13"/>
    <p:sldId id="271" r:id="rId14"/>
    <p:sldId id="272" r:id="rId15"/>
    <p:sldId id="273" r:id="rId16"/>
    <p:sldId id="274" r:id="rId17"/>
  </p:sldIdLst>
  <p:sldSz cx="12192000" cy="6858000"/>
  <p:notesSz cx="7103745" cy="10234295"/>
  <p:embeddedFontLst>
    <p:embeddedFont>
      <p:font typeface="微软雅黑" panose="020B0503020204020204" charset="-122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  <p:embeddedFont>
      <p:font typeface="黑体" panose="02010609060101010101" pitchFamily="49" charset="-122"/>
      <p:regular r:id="rId27"/>
    </p:embeddedFont>
    <p:embeddedFont>
      <p:font typeface="方正兰亭超细黑简体" panose="02000000000000000000" charset="-122"/>
      <p:regular r:id="rId28"/>
    </p:embeddedFont>
    <p:embeddedFont>
      <p:font typeface="锐字云字库彩云体1.0" panose="02010604000000000000" charset="-122"/>
      <p:regular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0"/>
          <a:stretch>
            <a:fillRect/>
          </a:stretch>
        </p:blipFill>
        <p:spPr>
          <a:xfrm>
            <a:off x="2491410" y="0"/>
            <a:ext cx="9700591" cy="6858000"/>
          </a:xfrm>
          <a:prstGeom prst="rect">
            <a:avLst/>
          </a:prstGeom>
        </p:spPr>
      </p:pic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171609" y="3891098"/>
            <a:ext cx="6850081" cy="46721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2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单击此处添加您的副标题</a:t>
            </a:r>
            <a:endParaRPr lang="zh-CN" altLang="en-US" dirty="0" smtClean="0"/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171609" y="2056372"/>
            <a:ext cx="6859855" cy="1720077"/>
          </a:xfrm>
        </p:spPr>
        <p:txBody>
          <a:bodyPr>
            <a:normAutofit/>
          </a:bodyPr>
          <a:lstStyle>
            <a:lvl1pPr algn="ctr">
              <a:defRPr sz="4200">
                <a:solidFill>
                  <a:schemeClr val="accent1">
                    <a:lumMod val="75000"/>
                  </a:schemeClr>
                </a:solidFill>
                <a:effectLst>
                  <a:outerShdw blurRad="63500" dist="101600" dir="11400000" algn="tr" rotWithShape="0">
                    <a:prstClr val="black">
                      <a:alpha val="11000"/>
                    </a:prst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单击此处添加您的标题文字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7691-8AD8-43AB-853C-2A2E61F995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4F10-D2C0-4CBA-8702-3615A4924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7691-8AD8-43AB-853C-2A2E61F995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4F10-D2C0-4CBA-8702-3615A4924EE2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226219" y="0"/>
            <a:ext cx="11739562" cy="65754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539750" indent="-179705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2pPr>
            <a:lvl3pPr marL="720090">
              <a:defRPr sz="1800"/>
            </a:lvl3pPr>
            <a:lvl4pPr marL="899795">
              <a:defRPr sz="1800"/>
            </a:lvl4pPr>
            <a:lvl5pPr marL="1080135"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036800" y="450000"/>
            <a:ext cx="10576800" cy="69959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1702800" y="1666800"/>
            <a:ext cx="9910800" cy="456480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7691-8AD8-43AB-853C-2A2E61F995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4F10-D2C0-4CBA-8702-3615A4924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5187950" y="2269864"/>
            <a:ext cx="6925161" cy="770200"/>
          </a:xfrm>
        </p:spPr>
        <p:txBody>
          <a:bodyPr anchor="ctr" anchorCtr="1">
            <a:normAutofit/>
          </a:bodyPr>
          <a:lstStyle>
            <a:lvl1pPr algn="ctr">
              <a:defRPr sz="360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5187949" y="3144043"/>
            <a:ext cx="6925161" cy="485775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  <p:cxnSp>
        <p:nvCxnSpPr>
          <p:cNvPr id="7" name="直接连接符 2"/>
          <p:cNvCxnSpPr>
            <a:cxnSpLocks noChangeShapeType="1"/>
          </p:cNvCxnSpPr>
          <p:nvPr/>
        </p:nvCxnSpPr>
        <p:spPr bwMode="auto">
          <a:xfrm>
            <a:off x="5194300" y="3040063"/>
            <a:ext cx="6997700" cy="0"/>
          </a:xfrm>
          <a:prstGeom prst="line">
            <a:avLst/>
          </a:prstGeom>
          <a:noFill/>
          <a:ln w="19050" cmpd="sng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文本占位符 22"/>
          <p:cNvSpPr>
            <a:spLocks noChangeArrowheads="1"/>
          </p:cNvSpPr>
          <p:nvPr/>
        </p:nvSpPr>
        <p:spPr bwMode="auto">
          <a:xfrm>
            <a:off x="3222625" y="1901825"/>
            <a:ext cx="765175" cy="766763"/>
          </a:xfrm>
          <a:prstGeom prst="ellipse">
            <a:avLst/>
          </a:prstGeom>
          <a:solidFill>
            <a:srgbClr val="FBBE77">
              <a:alpha val="85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>
            <a:lvl1pPr algn="just">
              <a:lnSpc>
                <a:spcPct val="11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Wingdings 2" pitchFamily="18" charset="2"/>
              <a:buChar char=""/>
              <a:defRPr sz="2000">
                <a:solidFill>
                  <a:srgbClr val="A06A29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685800" indent="-228600" algn="just">
              <a:lnSpc>
                <a:spcPct val="130000"/>
              </a:lnSpc>
              <a:spcAft>
                <a:spcPts val="600"/>
              </a:spcAft>
              <a:buClr>
                <a:srgbClr val="FFDF6B"/>
              </a:buClr>
              <a:buFont typeface="幼圆" pitchFamily="49" charset="-122"/>
              <a:buChar char=" "/>
              <a:defRPr sz="1600">
                <a:solidFill>
                  <a:srgbClr val="626262"/>
                </a:solidFill>
                <a:latin typeface="幼圆" pitchFamily="49" charset="-122"/>
                <a:ea typeface="幼圆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sz="1800">
                <a:solidFill>
                  <a:srgbClr val="864A04"/>
                </a:solidFill>
                <a:latin typeface="Baskerville Old Face" pitchFamily="18" charset="0"/>
                <a:ea typeface="黑体" panose="02010609060101010101" pitchFamily="49" charset="-122"/>
              </a:rPr>
              <a:t>Part</a:t>
            </a:r>
            <a:endParaRPr lang="zh-CN" altLang="en-US" sz="1800">
              <a:solidFill>
                <a:srgbClr val="864A04"/>
              </a:solidFill>
              <a:latin typeface="Baskerville Old Face" pitchFamily="18" charset="0"/>
              <a:ea typeface="黑体" panose="02010609060101010101" pitchFamily="49" charset="-122"/>
            </a:endParaRPr>
          </a:p>
        </p:txBody>
      </p:sp>
      <p:sp>
        <p:nvSpPr>
          <p:cNvPr id="9" name="任意多边形 4"/>
          <p:cNvSpPr/>
          <p:nvPr/>
        </p:nvSpPr>
        <p:spPr bwMode="auto">
          <a:xfrm>
            <a:off x="3422650" y="3048000"/>
            <a:ext cx="1765300" cy="677863"/>
          </a:xfrm>
          <a:custGeom>
            <a:avLst/>
            <a:gdLst>
              <a:gd name="T0" fmla="*/ 1807014 w 1807014"/>
              <a:gd name="T1" fmla="*/ 0 h 693278"/>
              <a:gd name="T2" fmla="*/ 1770122 w 1807014"/>
              <a:gd name="T3" fmla="*/ 118847 h 693278"/>
              <a:gd name="T4" fmla="*/ 903507 w 1807014"/>
              <a:gd name="T5" fmla="*/ 693278 h 693278"/>
              <a:gd name="T6" fmla="*/ 36892 w 1807014"/>
              <a:gd name="T7" fmla="*/ 118847 h 693278"/>
              <a:gd name="T8" fmla="*/ 0 w 1807014"/>
              <a:gd name="T9" fmla="*/ 0 h 693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07014" h="693278">
                <a:moveTo>
                  <a:pt x="1807014" y="0"/>
                </a:moveTo>
                <a:lnTo>
                  <a:pt x="1770122" y="118847"/>
                </a:lnTo>
                <a:cubicBezTo>
                  <a:pt x="1627342" y="456416"/>
                  <a:pt x="1293086" y="693278"/>
                  <a:pt x="903507" y="693278"/>
                </a:cubicBezTo>
                <a:cubicBezTo>
                  <a:pt x="513929" y="693278"/>
                  <a:pt x="179672" y="456416"/>
                  <a:pt x="36892" y="118847"/>
                </a:cubicBez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0" name="直接连接符 5"/>
          <p:cNvCxnSpPr>
            <a:cxnSpLocks noChangeShapeType="1"/>
          </p:cNvCxnSpPr>
          <p:nvPr/>
        </p:nvCxnSpPr>
        <p:spPr bwMode="auto">
          <a:xfrm flipV="1">
            <a:off x="0" y="3049588"/>
            <a:ext cx="3432175" cy="25400"/>
          </a:xfrm>
          <a:prstGeom prst="line">
            <a:avLst/>
          </a:prstGeom>
          <a:noFill/>
          <a:ln w="19050" cmpd="sng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文本占位符 7"/>
          <p:cNvSpPr/>
          <p:nvPr/>
        </p:nvSpPr>
        <p:spPr bwMode="auto">
          <a:xfrm>
            <a:off x="3579813" y="2090738"/>
            <a:ext cx="1471612" cy="1471612"/>
          </a:xfrm>
          <a:prstGeom prst="ellipse">
            <a:avLst/>
          </a:prstGeom>
          <a:noFill/>
          <a:ln w="38100" cmpd="sng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just">
              <a:lnSpc>
                <a:spcPct val="11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Wingdings 2" pitchFamily="18" charset="2"/>
              <a:buChar char=""/>
              <a:defRPr sz="2000">
                <a:solidFill>
                  <a:srgbClr val="A06A29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685800" indent="-228600" algn="just">
              <a:lnSpc>
                <a:spcPct val="130000"/>
              </a:lnSpc>
              <a:spcAft>
                <a:spcPts val="600"/>
              </a:spcAft>
              <a:buClr>
                <a:srgbClr val="FFDF6B"/>
              </a:buClr>
              <a:buFont typeface="幼圆" pitchFamily="49" charset="-122"/>
              <a:buChar char=" "/>
              <a:defRPr sz="1600">
                <a:solidFill>
                  <a:srgbClr val="626262"/>
                </a:solidFill>
                <a:latin typeface="幼圆" pitchFamily="49" charset="-122"/>
                <a:ea typeface="幼圆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7200" i="1" dirty="0">
              <a:solidFill>
                <a:schemeClr val="accent1"/>
              </a:solidFill>
              <a:latin typeface="Baskerville Old Face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7691-8AD8-43AB-853C-2A2E61F995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4F10-D2C0-4CBA-8702-3615A4924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73200" y="182435"/>
            <a:ext cx="10591200" cy="699594"/>
          </a:xfrm>
        </p:spPr>
        <p:txBody>
          <a:bodyPr lIns="90000" tIns="46800" rIns="90000" bIns="4680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673200" y="1252800"/>
            <a:ext cx="10591200" cy="2120400"/>
          </a:xfrm>
        </p:spPr>
        <p:txBody>
          <a:bodyPr anchor="ctr" anchorCtr="0">
            <a:norm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73200" y="3970800"/>
            <a:ext cx="10591200" cy="2343600"/>
          </a:xfrm>
        </p:spPr>
        <p:txBody>
          <a:bodyPr anchor="ctr" anchorCtr="0">
            <a:norm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7691-8AD8-43AB-853C-2A2E61F995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4F10-D2C0-4CBA-8702-3615A4924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099436" y="118532"/>
            <a:ext cx="10515598" cy="717022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4"/>
            <a:ext cx="5157787" cy="368458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6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6" y="2200274"/>
            <a:ext cx="5183188" cy="368458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7691-8AD8-43AB-853C-2A2E61F995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4F10-D2C0-4CBA-8702-3615A4924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D2AF4F-F5A6-4E67-9CC6-E601D90B33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01FE64-EAE3-448D-9A97-7E2C81DACF21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0" y="2609850"/>
            <a:ext cx="121920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 algn="just">
              <a:lnSpc>
                <a:spcPct val="110000"/>
              </a:lnSpc>
              <a:spcBef>
                <a:spcPts val="1800"/>
              </a:spcBef>
              <a:buClr>
                <a:schemeClr val="accent1"/>
              </a:buClr>
              <a:buSzPct val="80000"/>
              <a:buFont typeface="Wingdings 2" pitchFamily="18" charset="2"/>
              <a:buChar char=""/>
              <a:defRPr sz="2000">
                <a:solidFill>
                  <a:srgbClr val="A06A29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 algn="just">
              <a:lnSpc>
                <a:spcPct val="130000"/>
              </a:lnSpc>
              <a:spcAft>
                <a:spcPts val="600"/>
              </a:spcAft>
              <a:buClr>
                <a:srgbClr val="FFDF6B"/>
              </a:buClr>
              <a:buFont typeface="幼圆" pitchFamily="49" charset="-122"/>
              <a:buChar char=" "/>
              <a:defRPr sz="1600">
                <a:solidFill>
                  <a:srgbClr val="626262"/>
                </a:solidFill>
                <a:latin typeface="幼圆" pitchFamily="49" charset="-122"/>
                <a:ea typeface="幼圆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幼圆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Arial Narrow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78200" y="2793726"/>
            <a:ext cx="5435600" cy="775248"/>
          </a:xfrm>
        </p:spPr>
        <p:txBody>
          <a:bodyPr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7691-8AD8-43AB-853C-2A2E61F995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4F10-D2C0-4CBA-8702-3615A4924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13600" y="698400"/>
            <a:ext cx="8751600" cy="493200"/>
          </a:xfrm>
        </p:spPr>
        <p:txBody>
          <a:bodyPr lIns="0" tIns="0" rIns="0" bIns="0" anchor="ctr" anchorCtr="0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pic" idx="1"/>
          </p:nvPr>
        </p:nvSpPr>
        <p:spPr>
          <a:xfrm>
            <a:off x="1807200" y="1627200"/>
            <a:ext cx="3592800" cy="4406400"/>
          </a:xfr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6235200" y="1674000"/>
            <a:ext cx="4356000" cy="44748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7691-8AD8-43AB-853C-2A2E61F995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4F10-D2C0-4CBA-8702-3615A4924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372995" y="365124"/>
            <a:ext cx="1182511" cy="6089463"/>
          </a:xfrm>
        </p:spPr>
        <p:txBody>
          <a:bodyPr vert="eaVert" lIns="0" tIns="0" rIns="0" bIns="0" anchor="ctr" anchorCtr="1"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699247" y="365124"/>
            <a:ext cx="9549569" cy="6089463"/>
          </a:xfrm>
        </p:spPr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E7691-8AD8-43AB-853C-2A2E61F995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4F10-D2C0-4CBA-8702-3615A4924E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1" t="8221" b="26117"/>
          <a:stretch>
            <a:fillRect/>
          </a:stretch>
        </p:blipFill>
        <p:spPr>
          <a:xfrm>
            <a:off x="-26505" y="-19878"/>
            <a:ext cx="12218505" cy="687787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19878"/>
            <a:ext cx="12192000" cy="6877878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400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8" y="182435"/>
            <a:ext cx="11056060" cy="699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558799" y="1017918"/>
            <a:ext cx="11056060" cy="5201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E7691-8AD8-43AB-853C-2A2E61F995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64F10-D2C0-4CBA-8702-3615A4924EE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+mj-lt"/>
          <a:ea typeface="+mn-ea"/>
          <a:cs typeface="+mj-cs"/>
        </a:defRPr>
      </a:lvl1pPr>
    </p:titleStyle>
    <p:bodyStyle>
      <a:lvl1pPr marL="357505" indent="-357505" algn="just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80000"/>
        <a:buFont typeface="Wingdings 2" pitchFamily="18" charset="2"/>
        <a:buChar char=""/>
        <a:defRPr sz="2400" kern="1200" baseline="0">
          <a:solidFill>
            <a:srgbClr val="000000"/>
          </a:solidFill>
          <a:latin typeface="+mj-lt"/>
          <a:ea typeface="+mn-ea"/>
          <a:cs typeface="+mn-cs"/>
        </a:defRPr>
      </a:lvl1pPr>
      <a:lvl2pPr marL="539750" indent="-179705" algn="just" defTabSz="914400" rtl="0" eaLnBrk="1" latinLnBrk="0" hangingPunct="1"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2000" kern="1200" baseline="0">
          <a:solidFill>
            <a:srgbClr val="000000"/>
          </a:solidFill>
          <a:latin typeface="+mj-lt"/>
          <a:ea typeface="+mn-ea"/>
          <a:cs typeface="+mn-cs"/>
        </a:defRPr>
      </a:lvl2pPr>
      <a:lvl3pPr marL="72009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9979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2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.xml"/><Relationship Id="rId4" Type="http://schemas.openxmlformats.org/officeDocument/2006/relationships/slide" Target="slide3.xml"/><Relationship Id="rId3" Type="http://schemas.openxmlformats.org/officeDocument/2006/relationships/slide" Target="slide9.xml"/><Relationship Id="rId2" Type="http://schemas.openxmlformats.org/officeDocument/2006/relationships/slide" Target="slide14.xml"/><Relationship Id="rId1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2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1684020"/>
          </a:xfrm>
        </p:spPr>
        <p:txBody>
          <a:bodyPr/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我所了解的计算机系统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p>
            <a:endParaRPr lang="en-US" altLang="zh-CN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6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刘岩</a:t>
            </a:r>
            <a:endParaRPr lang="zh-CN" altLang="en-US" sz="360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46905" y="2912745"/>
            <a:ext cx="3298190" cy="7677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4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20151104703</a:t>
            </a:r>
            <a:endParaRPr lang="en-US" altLang="zh-CN" sz="4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储存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8935" y="1096645"/>
            <a:ext cx="7773670" cy="306768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92175" y="487045"/>
            <a:ext cx="594804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兰亭超细黑简体" panose="02000000000000000000" charset="-122"/>
                <a:ea typeface="方正兰亭超细黑简体" panose="02000000000000000000" charset="-122"/>
              </a:rPr>
              <a:t>计算机储存器分类</a:t>
            </a:r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兰亭超细黑简体" panose="02000000000000000000" charset="-122"/>
              <a:ea typeface="方正兰亭超细黑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4845" y="3981450"/>
            <a:ext cx="11091545" cy="1475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</a:rPr>
              <a:t>CACHE存储器:电脑中为高速缓冲存储器，是位于CPU和主存储器DRAM(DynamicRandomAccessMemory)之间，规模较小，但速度很高的存储器，通常由SRAM(StaticRandomAccessMemory静态存储器)组成。它是位于CPU与内存间的一种容量较小但速度很高的存储器。CPU的速度远高于内存，当CPU直接从内存中存取数据时要等待一定时间周期，而Cache则可以保存CPU刚用过或循环使用的一部分数据，如果CPU需要再次使用该部分数据时可从Cache中直接调用，这样就避免了重复存取数据，减少了CPU的等待时间，因而提高了系统的效率。Cache又分为L1Cache（一级缓存）和L2Cache（二级缓存），L1Cache主要是集成在CPU内部，而L2Cache集成在主板上或是CPU上。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4845" y="5457190"/>
            <a:ext cx="109696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Flash存储器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</a:rPr>
              <a:t>:它属于内存器件的一种，是一种不挥发性（ Non-Volatile ）内存。闪存的物理特性与常见的内存有根本性的差异：目前各类 DDR 、 SDRAM 或者 RDRAM 都属于挥发性内存，只要停止电流供应内存中的数据便无法保持，因此每次电脑开机都需要把数据重新载入内存；闪存在没有电流供应的条件下也能够长久地保持数据，其存储特性相当于硬盘，这项特性正是闪存得以成为各类便携型数字设备的存储介质的基础。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5" grpId="1"/>
      <p:bldP spid="2" grpId="1"/>
      <p:bldP spid="5" grpId="2"/>
      <p:bldP spid="2" grpId="2"/>
      <p:bldP spid="5" grpId="3"/>
      <p:bldP spid="2" grpId="3"/>
      <p:bldP spid="5" grpId="4"/>
      <p:bldP spid="2" grpId="4"/>
      <p:bldP spid="5" grpId="5"/>
      <p:bldP spid="2" grpId="5"/>
      <p:bldP spid="5" grpId="6"/>
      <p:bldP spid="2" grpId="6"/>
      <p:bldP spid="5" grpId="7"/>
      <p:bldP spid="2" grpId="7"/>
      <p:bldP spid="5" grpId="8"/>
      <p:bldP spid="2" grpId="8"/>
      <p:bldP spid="5" grpId="9"/>
      <p:bldP spid="2" grpId="9"/>
      <p:bldP spid="5" grpId="10"/>
      <p:bldP spid="2" grpId="10"/>
      <p:bldP spid="5" grpId="11"/>
      <p:bldP spid="2" grpId="11"/>
      <p:bldP spid="5" grpId="12"/>
      <p:bldP spid="2" grpId="12"/>
      <p:bldP spid="5" grpId="13"/>
      <p:bldP spid="2" grpId="1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文本框 17"/>
          <p:cNvSpPr txBox="1"/>
          <p:nvPr/>
        </p:nvSpPr>
        <p:spPr>
          <a:xfrm>
            <a:off x="267335" y="258445"/>
            <a:ext cx="5948045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CPU</a:t>
            </a:r>
            <a:endParaRPr lang="en-US" altLang="zh-CN" sz="40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cp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335" y="845820"/>
            <a:ext cx="6351270" cy="47637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19010" y="584200"/>
            <a:ext cx="4302760" cy="47224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charset="-122"/>
              </a:rPr>
              <a:t>中央处理器（CPU，Central Processing Unit）是一块超大规模的集成电路，是一台计算机的运算核心（Core）和控制核心（ Control Unit）。它的功能主要是解释计算机指令以及处理计算机软件中的数据。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charset="-122"/>
              </a:rPr>
              <a:t>中央处理器主要包括运算器（算术逻辑运算单元，ALU，Arithmetic Logic Unit）和高速缓冲存储器（Cache）及实现它们之间联系的数据（Data）、控制及状态的总线（Bus）。它与内部存储器（Memory）和输入/输出（I/O）设备合称为电子计算机三大核心部件。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65" name=" 165"/>
          <p:cNvSpPr/>
          <p:nvPr/>
        </p:nvSpPr>
        <p:spPr>
          <a:xfrm>
            <a:off x="9970770" y="5963920"/>
            <a:ext cx="1569720" cy="563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solidFill>
                  <a:srgbClr val="FFFFFF"/>
                </a:solidFill>
                <a:hlinkClick r:id="rId2" action="ppaction://hlinksldjump"/>
              </a:rPr>
              <a:t>返回</a:t>
            </a: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65" grpId="0" animBg="1"/>
      <p:bldP spid="4" grpId="2"/>
      <p:bldP spid="165" grpId="1" animBg="1"/>
      <p:bldP spid="4" grpId="3"/>
      <p:bldP spid="165" grpId="2" animBg="1"/>
      <p:bldP spid="4" grpId="4"/>
      <p:bldP spid="165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文本框 17"/>
          <p:cNvSpPr txBox="1"/>
          <p:nvPr/>
        </p:nvSpPr>
        <p:spPr>
          <a:xfrm>
            <a:off x="267335" y="258445"/>
            <a:ext cx="594804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锐字云字库彩云体1.0" panose="02010604000000000000" charset="-122"/>
                <a:ea typeface="锐字云字库彩云体1.0" panose="02010604000000000000" charset="-122"/>
              </a:rPr>
              <a:t>Arduino的发展</a:t>
            </a:r>
            <a:endParaRPr lang="en-US" altLang="zh-CN" sz="4000">
              <a:latin typeface="锐字云字库彩云体1.0" panose="02010604000000000000" charset="-122"/>
              <a:ea typeface="锐字云字库彩云体1.0" panose="02010604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1490" y="1041400"/>
            <a:ext cx="11084560" cy="47224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Massimo Banzi之前是意大利Ivrea一家高科技设计学校的老师。他的学生们经常抱怨找不到便宜好用的微控制器。 2005年冬天， Massimo Banzi跟David Cuartielles讨论了这个问题。 David Cuartielles是一个西班牙籍晶片工程师，当时在这所学校做访问学者。两人决定设计自己的电路板，并引入了Banzi的学生David Mellis为电路板设计编程语言。两天以后，David Mellis就写出了程式码。又过了三天，电路板就完工了。Massimo Banzi喜欢去一家名叫di Re Arduino的酒吧，该酒吧是以1000年前意大利国王Arduin的名字命名的。为了纪念这个地方，他将这块电路板命名为Arduino。</a:t>
            </a:r>
            <a:endParaRPr lang="zh-CN" altLang="en-US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随后Banzi、Cuartielles和Mellis把设计图放到了网上。版权法可以监管开源软件，却很难用在硬件上，为了保持设计的开放源码理念，他们决定采用Creative Commons(CC)的授权方式公开硬件设计图。在这样的授权下．任何人都可以生产电路板的复制品，甚至还能重新设计和销售原设计的复制品。人们不需要支付任何费用，甚至不用取得Arduino团队的许可。然而，如果重新发布了引用设计，就必须声明原始Arduino团队的贡献。如果修改了电路板，则最新设计必须使用相同或类似的Creative Commons(CC)的授权方式，以保证新版本的Arduino电路板也会一样是自由和开放的。唯一被保留的只有Arduino这个名字，它被注册成了商标，在没有官方授权的情况下不能使用它</a:t>
            </a:r>
            <a:endParaRPr lang="zh-CN" altLang="en-US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文本框 17"/>
          <p:cNvSpPr txBox="1"/>
          <p:nvPr/>
        </p:nvSpPr>
        <p:spPr>
          <a:xfrm>
            <a:off x="267335" y="258445"/>
            <a:ext cx="594804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锐字云字库彩云体1.0" panose="02010604000000000000" charset="-122"/>
                <a:ea typeface="锐字云字库彩云体1.0" panose="02010604000000000000" charset="-122"/>
              </a:rPr>
              <a:t>Arduino的</a:t>
            </a:r>
            <a:r>
              <a:rPr lang="zh-CN" altLang="en-US" sz="4000">
                <a:latin typeface="锐字云字库彩云体1.0" panose="02010604000000000000" charset="-122"/>
                <a:ea typeface="锐字云字库彩云体1.0" panose="02010604000000000000" charset="-122"/>
              </a:rPr>
              <a:t>应用</a:t>
            </a:r>
            <a:endParaRPr lang="zh-CN" altLang="en-US" sz="4000">
              <a:latin typeface="锐字云字库彩云体1.0" panose="02010604000000000000" charset="-122"/>
              <a:ea typeface="锐字云字库彩云体1.0" panose="02010604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1490" y="1041400"/>
            <a:ext cx="11084560" cy="3297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它构建于开放原始码simple I/O介面版，并且具有使用类似Java、C语言的Processing/Wiring开发环境。主要包含两个主要的部分：硬件部分是可以用来做电路连接的Arduino电路板；另外一个则是Arduino IDE，你的计算机中的程序开发环境。你只要在IDE中编写程序代码，将程序上传到Arduino电路板后，程序便会告诉Arduino电路板要做些什么了。</a:t>
            </a:r>
            <a:endParaRPr lang="zh-CN" altLang="en-US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</a:rPr>
              <a:t>Arduino能通过各种各样的传感器来感知环境，通过控制灯光、马达和其他的装置来反馈、影响环境。板子上的微控制器可以通过Arduino的编程语言来编写程序，编译成二进制文件，烧录进微控制器。对Arduino的编程是利用 Arduino编程语言 (基于 Wiring)和Arduino开发环境(基于 Processing)来实现的。基于Arduino的项目，可以只包含Arduino，也可以包含Arduino和其他一些在PC上运行的软件，他们之间进行通信 (比如 Flash, Processing, MaxMSP)来实现。</a:t>
            </a:r>
            <a:endParaRPr lang="zh-CN" altLang="en-US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>
            <a:hlinkClick r:id="rId1" action="ppaction://hlinksldjump"/>
          </p:cNvPr>
          <p:cNvSpPr/>
          <p:nvPr/>
        </p:nvSpPr>
        <p:spPr>
          <a:xfrm>
            <a:off x="9574530" y="5125720"/>
            <a:ext cx="1554480" cy="6254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返回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ntr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2" grpId="1"/>
      <p:bldP spid="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279400" y="228600"/>
            <a:ext cx="6146800" cy="7010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4000" b="0" u="none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链表程序的原理</a:t>
            </a:r>
            <a:endParaRPr lang="zh-CN" altLang="en-US" sz="4000"/>
          </a:p>
        </p:txBody>
      </p:sp>
      <p:sp>
        <p:nvSpPr>
          <p:cNvPr id="2" name="文本框 1"/>
          <p:cNvSpPr txBox="1"/>
          <p:nvPr/>
        </p:nvSpPr>
        <p:spPr>
          <a:xfrm>
            <a:off x="538480" y="929640"/>
            <a:ext cx="11312525" cy="19202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链表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（单链表程序）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，首先可以细分为一小块一小块的结构体变量，这一小块一小块的结构体变量在链表中是首尾相连的顾名思义 就像一条铁链一样 而这每一小块的结构体变量中又可以从大方向地分成两个部分， 其中一个部分就是</a:t>
            </a:r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涵盖着该结构体变量里的所有信息，另一个部分就是链接每块结构体变量的部分</a:t>
            </a:r>
            <a:r>
              <a:rPr lang="en-US" altLang="zh-CN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指针。链表的基本结构如下图所示：</a:t>
            </a:r>
            <a:r>
              <a:rPr lang="zh-CN" altLang="en-US" sz="2000" b="0" u="none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</a:t>
            </a:r>
            <a:endParaRPr lang="zh-CN" altLang="en-US" sz="2000"/>
          </a:p>
        </p:txBody>
      </p:sp>
      <p:pic>
        <p:nvPicPr>
          <p:cNvPr id="-2147482623" name="图片 -2147482624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3045" y="3195955"/>
            <a:ext cx="8378190" cy="10756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214748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21474826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21474826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-214748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279400" y="228600"/>
            <a:ext cx="6146800" cy="7010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4000"/>
              <a:t>指针</a:t>
            </a:r>
            <a:endParaRPr lang="zh-CN" altLang="en-US" sz="4000"/>
          </a:p>
        </p:txBody>
      </p:sp>
      <p:sp>
        <p:nvSpPr>
          <p:cNvPr id="2" name="文本框 1"/>
          <p:cNvSpPr txBox="1"/>
          <p:nvPr/>
        </p:nvSpPr>
        <p:spPr>
          <a:xfrm>
            <a:off x="538480" y="929640"/>
            <a:ext cx="11312525" cy="16179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000" b="0" u="none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指针（Pointer）是编程语言中的一个对象，利用地址，它的值直接指向（points to）存在电脑存储器中另一个地方的值。由于通过地址能找到所需的变量单元，可以说，地址指向该变量单元。因此，将地址形象化的称为“指针”。意思是通过它能找到以它为地址的内存单元。指针一般指向一个函数或一个变量。在使用一个指针时，一个程序既可以直接使用这个指针所储存的内存地址，又可以使用这个地址里储存的函数的值。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279400" y="2870200"/>
            <a:ext cx="6146800" cy="7010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4000"/>
              <a:t>链表的优缺点</a:t>
            </a:r>
            <a:endParaRPr lang="zh-CN" altLang="en-US" sz="4000"/>
          </a:p>
        </p:txBody>
      </p:sp>
      <p:sp>
        <p:nvSpPr>
          <p:cNvPr id="4" name="文本框 3"/>
          <p:cNvSpPr txBox="1"/>
          <p:nvPr/>
        </p:nvSpPr>
        <p:spPr>
          <a:xfrm>
            <a:off x="538480" y="3784600"/>
            <a:ext cx="11312525" cy="19202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000"/>
              <a:t>链表的优点在于： </a:t>
            </a:r>
            <a:endParaRPr lang="zh-CN" altLang="en-US" sz="2000"/>
          </a:p>
          <a:p>
            <a:pPr marL="0" indent="0" algn="l"/>
            <a:r>
              <a:rPr lang="zh-CN" altLang="en-US" sz="2000"/>
              <a:t>1.物理存储单元上非连续，而且采用动态内存分配，能够有效的分配和利用内存资源。 </a:t>
            </a:r>
            <a:endParaRPr lang="zh-CN" altLang="en-US" sz="2000"/>
          </a:p>
          <a:p>
            <a:pPr marL="0" indent="0" algn="l"/>
            <a:r>
              <a:rPr lang="zh-CN" altLang="en-US" sz="2000"/>
              <a:t>2.节点删除和插入简单，不需要内存空间的重组。 </a:t>
            </a:r>
            <a:endParaRPr lang="zh-CN" altLang="en-US" sz="2000"/>
          </a:p>
          <a:p>
            <a:pPr marL="0" indent="0" algn="l"/>
            <a:r>
              <a:rPr lang="zh-CN" altLang="en-US" sz="2000"/>
              <a:t>链表的缺点在于： </a:t>
            </a:r>
            <a:endParaRPr lang="zh-CN" altLang="en-US" sz="2000"/>
          </a:p>
          <a:p>
            <a:pPr marL="0" indent="0" algn="l"/>
            <a:r>
              <a:rPr lang="zh-CN" altLang="en-US" sz="2000"/>
              <a:t>1.不能进行索引访问，只能从头结点开始顺序查找（遍历）。</a:t>
            </a:r>
            <a:endParaRPr lang="zh-CN" altLang="en-US" sz="2000"/>
          </a:p>
          <a:p>
            <a:pPr marL="0" indent="0" algn="l"/>
            <a:r>
              <a:rPr lang="zh-CN" altLang="en-US" sz="2000"/>
              <a:t>2.数据结构较为复杂，需要大量的指针操作，容易出错。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8" presetClass="entr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8" presetClass="entr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8" presetClass="entr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2" grpId="0"/>
      <p:bldP spid="3" grpId="0"/>
      <p:bldP spid="4" grpId="0"/>
      <p:bldP spid="100" grpId="1"/>
      <p:bldP spid="2" grpId="1"/>
      <p:bldP spid="3" grpId="1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223453" y="2997835"/>
            <a:ext cx="473456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en-US" altLang="zh-CN" sz="2400">
                <a:hlinkClick r:id="rId1" action="ppaction://hlinksldjump"/>
              </a:rPr>
              <a:t>Arduino</a:t>
            </a:r>
            <a:r>
              <a:rPr lang="zh-CN" altLang="en-US" sz="2400">
                <a:hlinkClick r:id="rId1" action="ppaction://hlinksldjump"/>
              </a:rPr>
              <a:t>的出现与应用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2269490" y="4057650"/>
            <a:ext cx="4642485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400">
                <a:hlinkClick r:id="rId2" action="ppaction://hlinksldjump"/>
              </a:rPr>
              <a:t>链表程序的原理与指针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2269490" y="1938020"/>
            <a:ext cx="4642485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400">
                <a:hlinkClick r:id="rId3" action="ppaction://hlinksldjump"/>
              </a:rPr>
              <a:t>计算机的构成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2269490" y="878205"/>
            <a:ext cx="4642485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altLang="en-US" sz="2400">
                <a:hlinkClick r:id="rId4" action="ppaction://hlinksldjump"/>
              </a:rPr>
              <a:t>计算机系统的发展</a:t>
            </a:r>
            <a:endParaRPr lang="zh-CN" altLang="en-US" sz="2400"/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92175" y="487045"/>
            <a:ext cx="5948045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</a:rPr>
              <a:t>第一台计算机</a:t>
            </a:r>
            <a:endParaRPr lang="zh-CN" altLang="en-US" sz="4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enia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0" y="1174115"/>
            <a:ext cx="7367905" cy="45097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566150" y="758825"/>
            <a:ext cx="2967355" cy="5212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世界上第一台电子数字式计算机ENIAC于1946年2月15日诞生在美国宾夕法尼亚大学。它奠定了电子计算机的发展基础，开辟了一个计算机科学技术的新纪元，标志着人类第三次产业革命的开始。</a:t>
            </a:r>
            <a:endParaRPr lang="zh-CN" altLang="en-US" sz="28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60325" y="330835"/>
            <a:ext cx="585914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兰亭超细黑简体" panose="02000000000000000000" charset="-122"/>
                <a:ea typeface="方正兰亭超细黑简体" panose="02000000000000000000" charset="-122"/>
              </a:rPr>
              <a:t>第一代电脑</a:t>
            </a:r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兰亭超细黑简体" panose="02000000000000000000" charset="-122"/>
              <a:ea typeface="方正兰亭超细黑简体" panose="02000000000000000000" charset="-122"/>
            </a:endParaRPr>
          </a:p>
        </p:txBody>
      </p:sp>
      <p:pic>
        <p:nvPicPr>
          <p:cNvPr id="6" name="图片 5" descr="电子管计算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5345" y="1031875"/>
            <a:ext cx="8742680" cy="57499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8600" y="1141095"/>
            <a:ext cx="3166745" cy="5577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电子计算机的主要特点是使用电子管作为逻辑元件。它的五个基本部分为运算器，控制器，存储器，输入器和输出器。运算器和控制器采用电子管，存储器采用电子管和延迟线，从1953年起，美国的IBM公司开始批量生产应用于科研的大型计算机IBM 700系列，从此电子计算机走上了工业生产阶段。</a:t>
            </a:r>
            <a:endParaRPr lang="zh-C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31825" y="426085"/>
            <a:ext cx="5948045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第二代计算机</a:t>
            </a:r>
            <a:endParaRPr lang="zh-CN" altLang="en-US" sz="40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晶体计算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2310" y="1169670"/>
            <a:ext cx="4761865" cy="35712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004175" y="988695"/>
            <a:ext cx="364045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1959年，IBM公司又生产出全部晶体管化的电子计算机IBM 7090。1958~1964年，晶体管电子计算机经历了大范围的发展过程。从印刷电路板到单元电路和随机存储器，从运算理论到程序设计语言，不断的革新使晶体管电子计算机日臻完善。</a:t>
            </a:r>
            <a:endParaRPr lang="zh-CN" altLang="en-US" sz="24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6745" y="1416685"/>
            <a:ext cx="2615565" cy="52755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1954年，美国贝尔实验室研制成功第一台使用晶体管线路的计算机，取名“催迪克”（TRADIC），装有800个晶体管。</a:t>
            </a:r>
            <a:endParaRPr lang="zh-CN" altLang="en-US" sz="20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r>
              <a:rPr lang="zh-CN" altLang="en-US" sz="2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1958年，美国的IBM公司制成了第一台全部使用晶体管的计算机RCA501型。由于第 二代计算机采用晶体管逻辑元件，及快速磁芯存储器，计算速度从每秒几千次提高到几十万次，主存储器的存储量，从几千提高到10万以上。</a:t>
            </a:r>
            <a:endParaRPr lang="zh-CN" altLang="en-US" sz="20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42310" y="4740910"/>
            <a:ext cx="7985125" cy="2014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20世纪50年代之前，计算机都采用电子管作元件。电子管元件有许多明显的缺点。例如，在运行时产生的热量太多，可靠性较差，运算速度不快，价格昂贵，体积庞大，这些都使计算机发展受到限制。于是，晶体管开始被用来作计算机的元件。晶体管不仅能实现电子管的功能，又具有尺寸小，重量轻，寿命长，效率高，发热少，功耗低等优点。使用了晶体管以后，电子线路的结构大大改观，制造高速电子计算机的设想也就更容易实现了。 用晶体管制造的计算机标志着计算机发展进入了第二代。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92175" y="487045"/>
            <a:ext cx="5948045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第三代计算机</a:t>
            </a:r>
            <a:endParaRPr lang="zh-CN" altLang="en-US" sz="40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3900" y="1306195"/>
            <a:ext cx="3159760" cy="48412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>
              <a:lnSpc>
                <a:spcPct val="130000"/>
              </a:lnSpc>
            </a:pPr>
            <a:r>
              <a:rPr lang="zh-CN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charset="-122"/>
              </a:rPr>
              <a:t>集成电路的发明和应用标志着计算机进入了第三代，由于采用集成电路，计算速度提高到几十万次，甚至上千万次，内存容量达几百K，结构实现了积木化，磁芯存储器被大规模集成电路的半导体存储器取代。</a:t>
            </a:r>
            <a:endParaRPr lang="zh-CN" altLang="en-US" sz="24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4200" y="1505585"/>
            <a:ext cx="3446145" cy="405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charset="-122"/>
              </a:rPr>
              <a:t>因而一台大型机就成为一个计算中心，中间为中央处理机，左边为打印机，右边是内存储器和外存储器，桌上的终端设备可对存储器的信息作检查或更改，并有控制整个计算机系统的功能。 计算机开始普及到商业管理领域，自动控制行业和科学单位等。</a:t>
            </a:r>
            <a:endParaRPr lang="zh-CN" altLang="en-US" sz="20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3" descr="ibm360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4384040" y="1505585"/>
            <a:ext cx="3375025" cy="3761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8" grpId="1"/>
      <p:bldP spid="9" grpId="1"/>
      <p:bldP spid="8" grpId="2"/>
      <p:bldP spid="9" grpId="2"/>
      <p:bldP spid="8" grpId="3"/>
      <p:bldP spid="9" grpId="3"/>
      <p:bldP spid="8" grpId="4"/>
      <p:bldP spid="9" grpId="4"/>
      <p:bldP spid="8" grpId="5"/>
      <p:bldP spid="9" grpId="5"/>
      <p:bldP spid="8" grpId="6"/>
      <p:bldP spid="9" grpId="6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文本框 17"/>
          <p:cNvSpPr txBox="1"/>
          <p:nvPr/>
        </p:nvSpPr>
        <p:spPr>
          <a:xfrm>
            <a:off x="892175" y="487045"/>
            <a:ext cx="5948045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软雅黑" panose="020B0503020204020204" charset="-122"/>
                <a:ea typeface="微软雅黑" panose="020B0503020204020204" charset="-122"/>
              </a:rPr>
              <a:t>第四代计算机</a:t>
            </a:r>
            <a:endParaRPr lang="zh-CN" altLang="en-US" sz="40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88060" y="1538605"/>
            <a:ext cx="3470910" cy="3934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00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ea typeface="微软雅黑" panose="020B0503020204020204" charset="-122"/>
              </a:rPr>
              <a:t>进入20世纪60年代后，微电子技术发展迅猛。在1967年和1977年，分别出现了大规模集成电路和超大规模集成电路，并立即在电子计算机上得到了应用。由大规模和超大规模集成电路组装成的计算机，就被称为第四代电子计算机。</a:t>
            </a:r>
            <a:endParaRPr lang="zh-CN" altLang="en-US" sz="200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920990" y="1402080"/>
            <a:ext cx="3719830" cy="405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200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ea typeface="微软雅黑" panose="020B0503020204020204" charset="-122"/>
              </a:rPr>
              <a:t>美国ILLIAC-IV计算机，是第一台全面使用大规模集成电路作为逻辑元件和存储器的计算机，它标志着计算机的发展已到了第四代。IBM公司的370系列、43XX、30XX、ES-9000系列、克雷公司的Cray系列巨型机、日本富士通公司生产出M系列，是比较有代表性的第四代计算机。</a:t>
            </a:r>
            <a:endParaRPr lang="zh-CN" altLang="en-US" sz="200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4" name="图片 23" descr="大规模集成电路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6875" y="1878965"/>
            <a:ext cx="3609975" cy="24650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1" grpId="1"/>
      <p:bldP spid="22" grpId="1"/>
      <p:bldP spid="21" grpId="2"/>
      <p:bldP spid="22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92175" y="487045"/>
            <a:ext cx="5948045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微软雅黑" panose="020B0503020204020204" charset="-122"/>
                <a:ea typeface="微软雅黑" panose="020B0503020204020204" charset="-122"/>
              </a:rPr>
              <a:t>计算机语言</a:t>
            </a:r>
            <a:endParaRPr lang="zh-CN" altLang="en-US" sz="4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计算机语言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8365" y="80645"/>
            <a:ext cx="6132195" cy="4681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9095" y="1087120"/>
            <a:ext cx="5786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计算机语言的种类非常的多，总的来说可以分成机器语言，汇编语言，高级语言三大类。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9730" y="1732280"/>
            <a:ext cx="5466715" cy="3413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机器语言是指一台计算机全部的指令集合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电子计算机所使用的是由"0"和"1"组成的二进制数，二进制是计算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机的语言的基础。计算机发明之初，人们只能用计算机的语言去命令计算机干这干那，一句话，就是写出一串串由"0"和"1"组成的指令序列交由计算机执行，这种计算机能够认识的语言，就是机器语言。使用机器语言是十分痛苦的，特别是在程序有错需要修改时，更是如此。因此程序就是一个个的二进制文件。一条机器语言成为一条指令。指令是不可分割的最小功能单元。而且，由于每台计算机的指令系统往往各不相同，所以，在一台计算机上执行的程序，要想在另一台计算机上执行，必须另编程序，造成了重复工作。但由于使用的是针对特定型号计算机的语言，故而运算效率是所有语言中最高的。机器语言，是第一代计算机语言。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4815" y="5110480"/>
            <a:ext cx="6685280" cy="1752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为了减轻使用机器语言编程的痛苦，人们进行了一种有益的改进：用一些简洁的英文字母、符号串来替代一个特定的指令的二进制串，比如，用"ADD"代表加法，"MOV"代表数据传递等等，这样一来，人们很容易读懂并理解程序在干什么，纠错及维护都变得方便了，这种程序设计语言就称为汇编语言，即第二代计算机语言。然而计算机是不认识这些符号的，这就需要一个专门的程序，专门负责将这些符号翻译成二进制数的机器语言，这种翻译程序被称为汇编程序。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45070" y="4761865"/>
            <a:ext cx="41198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高级语言主要是相对于汇编语言而言，它并不是特指某一种具体的语言，而是包括了很多编程语言，如目前流行的VB、VC、FoxPro、Delphi等，这些语言的语法、命令格式都各不相同。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10095" y="5960745"/>
            <a:ext cx="4990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编译器就是将“一种语言（通常为高级语言）”翻译为“另一种语言（通常为低级语言）”的程序。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67" name=" 167">
            <a:hlinkClick r:id="rId2" action="ppaction://hlinksldjump"/>
          </p:cNvPr>
          <p:cNvSpPr/>
          <p:nvPr/>
        </p:nvSpPr>
        <p:spPr>
          <a:xfrm>
            <a:off x="10605135" y="6393180"/>
            <a:ext cx="1280160" cy="381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solidFill>
                  <a:srgbClr val="FFFFFF"/>
                </a:solidFill>
              </a:rPr>
              <a:t>返回</a:t>
            </a: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5" grpId="1"/>
      <p:bldP spid="7" grpId="1"/>
      <p:bldP spid="8" grpId="1"/>
      <p:bldP spid="10" grpId="1"/>
      <p:bldP spid="6" grpId="2"/>
      <p:bldP spid="5" grpId="2"/>
      <p:bldP spid="7" grpId="2"/>
      <p:bldP spid="8" grpId="2"/>
      <p:bldP spid="10" grpId="2"/>
      <p:bldP spid="6" grpId="3"/>
      <p:bldP spid="5" grpId="3"/>
      <p:bldP spid="7" grpId="3"/>
      <p:bldP spid="8" grpId="3"/>
      <p:bldP spid="10" grpId="3"/>
      <p:bldP spid="6" grpId="4"/>
      <p:bldP spid="5" grpId="4"/>
      <p:bldP spid="7" grpId="4"/>
      <p:bldP spid="8" grpId="4"/>
      <p:bldP spid="10" grpId="4"/>
      <p:bldP spid="6" grpId="5"/>
      <p:bldP spid="5" grpId="5"/>
      <p:bldP spid="7" grpId="5"/>
      <p:bldP spid="8" grpId="5"/>
      <p:bldP spid="10" grpId="5"/>
      <p:bldP spid="6" grpId="6"/>
      <p:bldP spid="5" grpId="6"/>
      <p:bldP spid="7" grpId="6"/>
      <p:bldP spid="8" grpId="6"/>
      <p:bldP spid="10" grpId="6"/>
      <p:bldP spid="6" grpId="7"/>
      <p:bldP spid="5" grpId="7"/>
      <p:bldP spid="7" grpId="7"/>
      <p:bldP spid="8" grpId="7"/>
      <p:bldP spid="10" grpId="7"/>
      <p:bldP spid="6" grpId="8"/>
      <p:bldP spid="5" grpId="8"/>
      <p:bldP spid="7" grpId="8"/>
      <p:bldP spid="8" grpId="8"/>
      <p:bldP spid="10" grpId="8"/>
      <p:bldP spid="6" grpId="9"/>
      <p:bldP spid="5" grpId="9"/>
      <p:bldP spid="7" grpId="9"/>
      <p:bldP spid="8" grpId="9"/>
      <p:bldP spid="10" grpId="9"/>
      <p:bldP spid="6" grpId="10"/>
      <p:bldP spid="5" grpId="10"/>
      <p:bldP spid="7" grpId="10"/>
      <p:bldP spid="8" grpId="10"/>
      <p:bldP spid="10" grpId="10"/>
      <p:bldP spid="6" grpId="11"/>
      <p:bldP spid="5" grpId="11"/>
      <p:bldP spid="7" grpId="11"/>
      <p:bldP spid="8" grpId="11"/>
      <p:bldP spid="10" grpId="11"/>
      <p:bldP spid="5" grpId="12"/>
      <p:bldP spid="6" grpId="12"/>
      <p:bldP spid="7" grpId="12"/>
      <p:bldP spid="8" grpId="12"/>
      <p:bldP spid="167" grpId="0" animBg="1"/>
      <p:bldP spid="10" grpId="1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文本框 17"/>
          <p:cNvSpPr txBox="1"/>
          <p:nvPr/>
        </p:nvSpPr>
        <p:spPr>
          <a:xfrm>
            <a:off x="593725" y="487045"/>
            <a:ext cx="5948045" cy="743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计算机的输入和输出设备</a:t>
            </a:r>
            <a:endParaRPr lang="zh-CN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 descr="输入输出设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2605" y="1390015"/>
            <a:ext cx="5776595" cy="337566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00685" y="1230630"/>
            <a:ext cx="2960370" cy="47980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输入设备：向计算机输入数据和信息的设备。是计算机与用户或其他设备通信的桥梁。输入设备是用户和计算机系统之间进行信息交换的主要装置之一。键盘，鼠标，摄像头，扫描仪，光笔，手写输入板，游戏杆，语音输入装置等都属于输入设备。输入设备（InputDevice）是人或外部与计算机进行交互的一种装置，用于把原始数据和处理这些数的程序输入到计算机中。计算机能够接收各种各样的数据，既可以是数值型的数据，也可以是各种非数值型的数据，如图形、图像、声音等都可以通过不同类型的输入设备输入到计算机中，进行存储、处理和输出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086850" y="1041400"/>
            <a:ext cx="2473325" cy="5078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charset="-122"/>
              </a:rPr>
              <a:t>输出设备（Output Device）是计算机硬件系统的终端设备，用于接收计算机数据的输出显示、打印、声音、控制外围设备操作等。也是把各种计算结果数据或信息以数字、字符、图像、声音等形式表现出来。常见的输出设备有显示器、打印机、绘图仪、影像输出系统、语音输出系统、磁记录设备等。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0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0" grpId="1"/>
      <p:bldP spid="21" grpId="1"/>
      <p:bldP spid="20" grpId="2"/>
      <p:bldP spid="21" grpId="2"/>
    </p:bldLst>
  </p:timing>
</p:sld>
</file>

<file path=ppt/tags/tag1.xml><?xml version="1.0" encoding="utf-8"?>
<p:tagLst xmlns:p="http://schemas.openxmlformats.org/presentationml/2006/main">
  <p:tag name="KSO_WM_TEMPLATE_CATEGORY" val="custom"/>
  <p:tag name="KSO_WM_TEMPLATE_INDEX" val="160332"/>
</p:tagLst>
</file>

<file path=ppt/tags/tag2.xml><?xml version="1.0" encoding="utf-8"?>
<p:tagLst xmlns:p="http://schemas.openxmlformats.org/presentationml/2006/main">
  <p:tag name="KSO_WM_TEMPLATE_CATEGORY" val="custom"/>
  <p:tag name="KSO_WM_TEMPLATE_INDEX" val="160332"/>
</p:tagLst>
</file>

<file path=ppt/tags/tag3.xml><?xml version="1.0" encoding="utf-8"?>
<p:tagLst xmlns:p="http://schemas.openxmlformats.org/presentationml/2006/main">
  <p:tag name="KSO_WM_TEMPLATE_CATEGORY" val="custom"/>
  <p:tag name="KSO_WM_TEMPLATE_INDEX" val="160332"/>
</p:tagLst>
</file>

<file path=ppt/tags/tag4.xml><?xml version="1.0" encoding="utf-8"?>
<p:tagLst xmlns:p="http://schemas.openxmlformats.org/presentationml/2006/main">
  <p:tag name="KSO_WM_TEMPLATE_CATEGORY" val="custom"/>
  <p:tag name="KSO_WM_TEMPLATE_INDEX" val="160332"/>
</p:tagLst>
</file>

<file path=ppt/tags/tag5.xml><?xml version="1.0" encoding="utf-8"?>
<p:tagLst xmlns:p="http://schemas.openxmlformats.org/presentationml/2006/main">
  <p:tag name="KSO_WM_TEMPLATE_CATEGORY" val="custom"/>
  <p:tag name="KSO_WM_TEMPLATE_INDEX" val="160332"/>
</p:tagLst>
</file>

<file path=ppt/tags/tag6.xml><?xml version="1.0" encoding="utf-8"?>
<p:tagLst xmlns:p="http://schemas.openxmlformats.org/presentationml/2006/main">
  <p:tag name="KSO_WM_TEMPLATE_CATEGORY" val="custom"/>
  <p:tag name="KSO_WM_TEMPLATE_INDEX" val="160332"/>
</p:tagLst>
</file>

<file path=ppt/tags/tag7.xml><?xml version="1.0" encoding="utf-8"?>
<p:tagLst xmlns:p="http://schemas.openxmlformats.org/presentationml/2006/main">
  <p:tag name="KSO_WM_TEMPLATE_CATEGORY" val="custom"/>
  <p:tag name="KSO_WM_TEMPLATE_INDEX" val="160332"/>
  <p:tag name="KSO_WM_TAG_VERSION" val="1.0"/>
  <p:tag name="KSO_WM_SLIDE_ID" val="custom16033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134*131"/>
  <p:tag name="KSO_WM_SLIDE_SIZE" val="780*359"/>
</p:tagLst>
</file>

<file path=ppt/tags/tag8.xml><?xml version="1.0" encoding="utf-8"?>
<p:tagLst xmlns:p="http://schemas.openxmlformats.org/presentationml/2006/main">
  <p:tag name="KSO_WM_TEMPLATE_CATEGORY" val="custom"/>
  <p:tag name="KSO_WM_TEMPLATE_INDEX" val="160332"/>
  <p:tag name="KSO_WM_TAG_VERSION" val="1.0"/>
  <p:tag name="KSO_WM_SLIDE_ID" val="custom16033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134*131"/>
  <p:tag name="KSO_WM_SLIDE_SIZE" val="780*359"/>
</p:tagLst>
</file>

<file path=ppt/theme/theme1.xml><?xml version="1.0" encoding="utf-8"?>
<a:theme xmlns:a="http://schemas.openxmlformats.org/drawingml/2006/main" name="1_A000120140530A99PPBG">
  <a:themeElements>
    <a:clrScheme name="自定义 1">
      <a:dk1>
        <a:sysClr val="windowText" lastClr="000000"/>
      </a:dk1>
      <a:lt1>
        <a:sysClr val="window" lastClr="FFFFFF"/>
      </a:lt1>
      <a:dk2>
        <a:srgbClr val="39302A"/>
      </a:dk2>
      <a:lt2>
        <a:srgbClr val="FFFFFF"/>
      </a:lt2>
      <a:accent1>
        <a:srgbClr val="F8931D"/>
      </a:accent1>
      <a:accent2>
        <a:srgbClr val="FFCA08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自定义 15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4882</Words>
  <Application>WPS 演示</Application>
  <PresentationFormat>宽屏</PresentationFormat>
  <Paragraphs>108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Wingdings 2</vt:lpstr>
      <vt:lpstr>幼圆</vt:lpstr>
      <vt:lpstr>Calibri</vt:lpstr>
      <vt:lpstr>Baskerville Old Face</vt:lpstr>
      <vt:lpstr>黑体</vt:lpstr>
      <vt:lpstr>Arial Narrow</vt:lpstr>
      <vt:lpstr>Wingdings</vt:lpstr>
      <vt:lpstr>方正兰亭超细黑简体</vt:lpstr>
      <vt:lpstr>锐字云字库彩云体1.0</vt:lpstr>
      <vt:lpstr>1_A000120140530A99PPBG</vt:lpstr>
      <vt:lpstr>我所了解的计算机系统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liuyan</dc:creator>
  <cp:lastModifiedBy>liuyan</cp:lastModifiedBy>
  <cp:revision>9</cp:revision>
  <dcterms:created xsi:type="dcterms:W3CDTF">2016-12-16T06:42:00Z</dcterms:created>
  <dcterms:modified xsi:type="dcterms:W3CDTF">2016-12-21T10:08:59Z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2052-10.1.0.6028</vt:lpwstr>
  </property>
</Properties>
</file>